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65" r:id="rId11"/>
    <p:sldId id="266" r:id="rId12"/>
    <p:sldId id="267" r:id="rId13"/>
    <p:sldId id="268" r:id="rId14"/>
  </p:sldIdLst>
  <p:sldSz cx="9144000" cy="6858000" type="screen4x3"/>
  <p:notesSz cx="6858000" cy="9144000"/>
  <p:embeddedFontLst>
    <p:embeddedFont>
      <p:font typeface="Helvetica Neue" panose="020B0604020202020204" charset="0"/>
      <p:regular r:id="rId16"/>
      <p:bold r:id="rId17"/>
      <p:italic r:id="rId18"/>
      <p:boldItalic r:id="rId19"/>
    </p:embeddedFont>
    <p:embeddedFont>
      <p:font typeface="Libre Baskerville" panose="02000000000000000000" pitchFamily="2" charset="0"/>
      <p:regular r:id="rId20"/>
      <p:bold r:id="rId21"/>
      <p:italic r:id="rId22"/>
    </p:embeddedFont>
    <p:embeddedFont>
      <p:font typeface="Segoe UI" panose="020B0502040204020203" pitchFamily="3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7" roundtripDataSignature="AMtx7mgXUkuSzG6Asq/LLdI/zsp0r2+oo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82"/>
  </p:normalViewPr>
  <p:slideViewPr>
    <p:cSldViewPr snapToGrid="0">
      <p:cViewPr varScale="1">
        <p:scale>
          <a:sx n="81" d="100"/>
          <a:sy n="81" d="100"/>
        </p:scale>
        <p:origin x="1498" y="4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customschemas.google.com/relationships/presentationmetadata" Target="meta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>
          <a:extLst>
            <a:ext uri="{FF2B5EF4-FFF2-40B4-BE49-F238E27FC236}">
              <a16:creationId xmlns:a16="http://schemas.microsoft.com/office/drawing/2014/main" id="{72AFF2A7-1089-0BE4-04A7-58C0F6CCF2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1:notes">
            <a:extLst>
              <a:ext uri="{FF2B5EF4-FFF2-40B4-BE49-F238E27FC236}">
                <a16:creationId xmlns:a16="http://schemas.microsoft.com/office/drawing/2014/main" id="{A519091A-1D6B-4438-BB6E-F9CD5E7EAC4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11:notes">
            <a:extLst>
              <a:ext uri="{FF2B5EF4-FFF2-40B4-BE49-F238E27FC236}">
                <a16:creationId xmlns:a16="http://schemas.microsoft.com/office/drawing/2014/main" id="{1AEAB514-0D2C-04BA-B527-B81691CDEC7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214423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7" name="Google Shape;11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" name="Google Shape;19;p14"/>
          <p:cNvSpPr txBox="1">
            <a:spLocks noGrp="1"/>
          </p:cNvSpPr>
          <p:nvPr>
            <p:ph type="ctrTitle"/>
          </p:nvPr>
        </p:nvSpPr>
        <p:spPr>
          <a:xfrm>
            <a:off x="457200" y="838201"/>
            <a:ext cx="82296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23" descr="titl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6350"/>
            <a:ext cx="9144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23" descr="title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with body copy">
  <p:cSld name="Title with body cop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5"/>
          <p:cNvSpPr txBox="1"/>
          <p:nvPr/>
        </p:nvSpPr>
        <p:spPr>
          <a:xfrm>
            <a:off x="457200" y="838200"/>
            <a:ext cx="82296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C1203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Headline Lorem Ipsum</a:t>
            </a:r>
            <a:br>
              <a:rPr lang="en-US" sz="3600">
                <a:solidFill>
                  <a:srgbClr val="C12030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br>
              <a:rPr lang="en-US" sz="36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endParaRPr sz="3600">
              <a:solidFill>
                <a:srgbClr val="C1203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5" name="Google Shape;25;p15"/>
          <p:cNvSpPr txBox="1"/>
          <p:nvPr/>
        </p:nvSpPr>
        <p:spPr>
          <a:xfrm>
            <a:off x="457200" y="1600200"/>
            <a:ext cx="8229600" cy="461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Body content.</a:t>
            </a:r>
            <a:endParaRPr/>
          </a:p>
        </p:txBody>
      </p:sp>
      <p:sp>
        <p:nvSpPr>
          <p:cNvPr id="26" name="Google Shape;26;p1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6"/>
          <p:cNvSpPr txBox="1">
            <a:spLocks noGrp="1"/>
          </p:cNvSpPr>
          <p:nvPr>
            <p:ph type="title"/>
          </p:nvPr>
        </p:nvSpPr>
        <p:spPr>
          <a:xfrm>
            <a:off x="457200" y="4406900"/>
            <a:ext cx="8229600" cy="1304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cap="none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6"/>
          <p:cNvSpPr txBox="1">
            <a:spLocks noGrp="1"/>
          </p:cNvSpPr>
          <p:nvPr>
            <p:ph type="body" idx="1"/>
          </p:nvPr>
        </p:nvSpPr>
        <p:spPr>
          <a:xfrm>
            <a:off x="457200" y="2906713"/>
            <a:ext cx="8229600" cy="1436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2" name="Google Shape;32;p1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1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17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8" name="Google Shape;38;p17"/>
          <p:cNvSpPr txBox="1">
            <a:spLocks noGrp="1"/>
          </p:cNvSpPr>
          <p:nvPr>
            <p:ph type="ctrTitle"/>
          </p:nvPr>
        </p:nvSpPr>
        <p:spPr>
          <a:xfrm>
            <a:off x="457200" y="838201"/>
            <a:ext cx="82296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8"/>
          <p:cNvSpPr txBox="1">
            <a:spLocks noGrp="1"/>
          </p:cNvSpPr>
          <p:nvPr>
            <p:ph type="title"/>
          </p:nvPr>
        </p:nvSpPr>
        <p:spPr>
          <a:xfrm>
            <a:off x="457200" y="609600"/>
            <a:ext cx="8229600" cy="808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8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8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18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18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8" name="Google Shape;48;p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9"/>
          <p:cNvSpPr txBox="1">
            <a:spLocks noGrp="1"/>
          </p:cNvSpPr>
          <p:nvPr>
            <p:ph type="title"/>
          </p:nvPr>
        </p:nvSpPr>
        <p:spPr>
          <a:xfrm>
            <a:off x="457200" y="792162"/>
            <a:ext cx="8229600" cy="960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2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1"/>
          <p:cNvSpPr txBox="1">
            <a:spLocks noGrp="1"/>
          </p:cNvSpPr>
          <p:nvPr>
            <p:ph type="title"/>
          </p:nvPr>
        </p:nvSpPr>
        <p:spPr>
          <a:xfrm>
            <a:off x="457200" y="762000"/>
            <a:ext cx="3008313" cy="67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21"/>
          <p:cNvSpPr txBox="1">
            <a:spLocks noGrp="1"/>
          </p:cNvSpPr>
          <p:nvPr>
            <p:ph type="body" idx="1"/>
          </p:nvPr>
        </p:nvSpPr>
        <p:spPr>
          <a:xfrm>
            <a:off x="3575050" y="762000"/>
            <a:ext cx="5111750" cy="5364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3" name="Google Shape;63;p21"/>
          <p:cNvSpPr txBox="1">
            <a:spLocks noGrp="1"/>
          </p:cNvSpPr>
          <p:nvPr>
            <p:ph type="body" idx="2"/>
          </p:nvPr>
        </p:nvSpPr>
        <p:spPr>
          <a:xfrm>
            <a:off x="457200" y="1524000"/>
            <a:ext cx="3008313" cy="4602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4" name="Google Shape;64;p2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2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22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22"/>
          <p:cNvSpPr>
            <a:spLocks noGrp="1"/>
          </p:cNvSpPr>
          <p:nvPr>
            <p:ph type="pic" idx="2"/>
          </p:nvPr>
        </p:nvSpPr>
        <p:spPr>
          <a:xfrm>
            <a:off x="1792288" y="838199"/>
            <a:ext cx="5486400" cy="3889375"/>
          </a:xfrm>
          <a:prstGeom prst="rect">
            <a:avLst/>
          </a:prstGeom>
          <a:noFill/>
          <a:ln>
            <a:noFill/>
          </a:ln>
        </p:spPr>
      </p:sp>
      <p:sp>
        <p:nvSpPr>
          <p:cNvPr id="70" name="Google Shape;70;p22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71" name="Google Shape;71;p2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1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" name="Google Shape;14;p13"/>
          <p:cNvSpPr txBox="1">
            <a:spLocks noGrp="1"/>
          </p:cNvSpPr>
          <p:nvPr>
            <p:ph type="title"/>
          </p:nvPr>
        </p:nvSpPr>
        <p:spPr>
          <a:xfrm>
            <a:off x="457200" y="762000"/>
            <a:ext cx="82296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C1203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C1203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C1203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C1203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C1203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C1203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C1203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C1203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rgbClr val="C1203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pic>
        <p:nvPicPr>
          <p:cNvPr id="15" name="Google Shape;15;p13" descr="red_neu_logo.png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457200" y="274638"/>
            <a:ext cx="2743200" cy="25876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" name="Google Shape;16;p13"/>
          <p:cNvCxnSpPr/>
          <p:nvPr/>
        </p:nvCxnSpPr>
        <p:spPr>
          <a:xfrm>
            <a:off x="457200" y="609600"/>
            <a:ext cx="8229600" cy="0"/>
          </a:xfrm>
          <a:prstGeom prst="straightConnector1">
            <a:avLst/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" descr="Image result for neu logo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57200" y="685800"/>
            <a:ext cx="1995855" cy="1995855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"/>
          <p:cNvSpPr txBox="1">
            <a:spLocks noGrp="1"/>
          </p:cNvSpPr>
          <p:nvPr>
            <p:ph type="ctrTitle"/>
          </p:nvPr>
        </p:nvSpPr>
        <p:spPr>
          <a:xfrm>
            <a:off x="457200" y="2284470"/>
            <a:ext cx="8153400" cy="26048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chemeClr val="dk1"/>
                </a:solidFill>
              </a:rPr>
              <a:t>ITC 6000 </a:t>
            </a:r>
            <a:br>
              <a:rPr lang="en-US" sz="4000" b="1" dirty="0">
                <a:solidFill>
                  <a:schemeClr val="dk1"/>
                </a:solidFill>
              </a:rPr>
            </a:br>
            <a:r>
              <a:rPr lang="en-US" sz="4000" b="1" dirty="0">
                <a:solidFill>
                  <a:schemeClr val="dk1"/>
                </a:solidFill>
              </a:rPr>
              <a:t>Database Management Systems</a:t>
            </a:r>
            <a:br>
              <a:rPr lang="en-US" sz="4000" b="1" dirty="0">
                <a:solidFill>
                  <a:schemeClr val="dk1"/>
                </a:solidFill>
              </a:rPr>
            </a:br>
            <a:r>
              <a:rPr lang="en-US" sz="4000" b="1" dirty="0">
                <a:solidFill>
                  <a:schemeClr val="dk1"/>
                </a:solidFill>
              </a:rPr>
              <a:t>Final Project Presentation</a:t>
            </a:r>
            <a:br>
              <a:rPr lang="en-US" sz="4000" b="1" dirty="0">
                <a:solidFill>
                  <a:schemeClr val="dk1"/>
                </a:solidFill>
              </a:rPr>
            </a:br>
            <a:r>
              <a:rPr lang="en-US" sz="4000" b="1" dirty="0">
                <a:solidFill>
                  <a:schemeClr val="dk1"/>
                </a:solidFill>
              </a:rPr>
              <a:t>Year Term B</a:t>
            </a:r>
            <a:br>
              <a:rPr lang="en-US" sz="4000" b="1" dirty="0">
                <a:solidFill>
                  <a:schemeClr val="dk1"/>
                </a:solidFill>
              </a:rPr>
            </a:br>
            <a:r>
              <a:rPr lang="en-IN" sz="2200" b="1" dirty="0">
                <a:solidFill>
                  <a:schemeClr val="tx1"/>
                </a:solidFill>
                <a:latin typeface="Segoe UI" panose="020F0502020204030204" pitchFamily="34" charset="0"/>
                <a:cs typeface="Segoe UI" panose="020F0502020204030204" pitchFamily="34" charset="0"/>
              </a:rPr>
              <a:t>Loan Prediction Database Management System</a:t>
            </a:r>
            <a:br>
              <a:rPr lang="en-US" sz="4000" b="1" dirty="0">
                <a:solidFill>
                  <a:schemeClr val="dk1"/>
                </a:solidFill>
              </a:rPr>
            </a:br>
            <a:endParaRPr sz="4000" dirty="0">
              <a:solidFill>
                <a:schemeClr val="dk1"/>
              </a:solidFill>
            </a:endParaRPr>
          </a:p>
        </p:txBody>
      </p:sp>
      <p:sp>
        <p:nvSpPr>
          <p:cNvPr id="83" name="Google Shape;83;p1"/>
          <p:cNvSpPr txBox="1"/>
          <p:nvPr/>
        </p:nvSpPr>
        <p:spPr>
          <a:xfrm>
            <a:off x="1104900" y="5334000"/>
            <a:ext cx="6858000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dirty="0">
                <a:solidFill>
                  <a:schemeClr val="dk1"/>
                </a:solidFill>
                <a:latin typeface="Helvetica Neue"/>
                <a:sym typeface="Helvetica Neue"/>
              </a:rPr>
              <a:t>Rajan </a:t>
            </a:r>
            <a:r>
              <a:rPr lang="en-US" sz="2400" dirty="0" err="1">
                <a:solidFill>
                  <a:schemeClr val="dk1"/>
                </a:solidFill>
                <a:latin typeface="Helvetica Neue"/>
                <a:sym typeface="Helvetica Neue"/>
              </a:rPr>
              <a:t>Rajeshrao</a:t>
            </a:r>
            <a:r>
              <a:rPr lang="en-US" sz="2400" dirty="0">
                <a:solidFill>
                  <a:schemeClr val="dk1"/>
                </a:solidFill>
                <a:latin typeface="Helvetica Neue"/>
                <a:sym typeface="Helvetica Neue"/>
              </a:rPr>
              <a:t> Deshpande</a:t>
            </a:r>
            <a:endParaRPr dirty="0"/>
          </a:p>
          <a:p>
            <a:pPr marL="0" marR="0" lvl="0" indent="0" algn="ctr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Deshpande.raj@northeastern.edu</a:t>
            </a:r>
            <a:endParaRPr dirty="0"/>
          </a:p>
        </p:txBody>
      </p:sp>
      <p:pic>
        <p:nvPicPr>
          <p:cNvPr id="3" name="Video 2">
            <a:hlinkClick r:id="" action="ppaction://media"/>
            <a:extLst>
              <a:ext uri="{FF2B5EF4-FFF2-40B4-BE49-F238E27FC236}">
                <a16:creationId xmlns:a16="http://schemas.microsoft.com/office/drawing/2014/main" id="{1A14BF2D-C798-A2CF-7DEF-879E874C8DA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858000" y="5143500"/>
            <a:ext cx="2285999" cy="1714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279"/>
    </mc:Choice>
    <mc:Fallback>
      <p:transition spd="slow" advTm="162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50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800" dirty="0"/>
              <a:t>Output:-</a:t>
            </a:r>
            <a:endParaRPr sz="2800" dirty="0"/>
          </a:p>
        </p:txBody>
      </p:sp>
      <p:sp>
        <p:nvSpPr>
          <p:cNvPr id="138" name="Google Shape;138;p10"/>
          <p:cNvSpPr txBox="1">
            <a:spLocks noGrp="1"/>
          </p:cNvSpPr>
          <p:nvPr>
            <p:ph type="ctrTitle"/>
          </p:nvPr>
        </p:nvSpPr>
        <p:spPr>
          <a:xfrm>
            <a:off x="457200" y="838201"/>
            <a:ext cx="82296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SQL Example 2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EADF84-FE76-F028-B470-60DC1ACE3C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4849" y="2382965"/>
            <a:ext cx="5976594" cy="325426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1"/>
          <p:cNvSpPr txBox="1">
            <a:spLocks noGrp="1"/>
          </p:cNvSpPr>
          <p:nvPr>
            <p:ph type="body" idx="1"/>
          </p:nvPr>
        </p:nvSpPr>
        <p:spPr>
          <a:xfrm>
            <a:off x="457200" y="1590774"/>
            <a:ext cx="8229600" cy="4847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IN" sz="3000" dirty="0"/>
              <a:t>Metrics by Persona:</a:t>
            </a:r>
          </a:p>
          <a:p>
            <a:pPr marL="114300" indent="0">
              <a:lnSpc>
                <a:spcPct val="115000"/>
              </a:lnSpc>
              <a:spcBef>
                <a:spcPts val="1200"/>
              </a:spcBef>
              <a:spcAft>
                <a:spcPts val="1010"/>
              </a:spcAft>
              <a:buNone/>
            </a:pPr>
            <a:r>
              <a:rPr lang="en-US" sz="1800" b="1" kern="15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1. Loan Approval Trends</a:t>
            </a:r>
            <a:r>
              <a:rPr lang="en-US" sz="1800" kern="15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: Monthly trends of approved vs. rejected applications.</a:t>
            </a:r>
            <a:endParaRPr lang="en-IN" sz="1800" kern="15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114300" indent="0">
              <a:lnSpc>
                <a:spcPct val="115000"/>
              </a:lnSpc>
              <a:spcBef>
                <a:spcPts val="1200"/>
              </a:spcBef>
              <a:spcAft>
                <a:spcPts val="1010"/>
              </a:spcAft>
              <a:buNone/>
            </a:pPr>
            <a:r>
              <a:rPr lang="en-US" sz="1800" b="1" kern="15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2. Risk Analysis:</a:t>
            </a:r>
            <a:r>
              <a:rPr lang="en-US" sz="1800" kern="15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Distribution of risk categories across different loan purposes.</a:t>
            </a:r>
            <a:endParaRPr lang="en-IN" sz="1800" kern="15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114300" indent="0">
              <a:lnSpc>
                <a:spcPct val="115000"/>
              </a:lnSpc>
              <a:spcBef>
                <a:spcPts val="1200"/>
              </a:spcBef>
              <a:spcAft>
                <a:spcPts val="1010"/>
              </a:spcAft>
              <a:buNone/>
            </a:pPr>
            <a:r>
              <a:rPr lang="en-US" sz="1800" b="1" kern="15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3. Customer Segmentation: </a:t>
            </a:r>
            <a:r>
              <a:rPr lang="en-US" sz="1800" kern="15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Analysis of customer demographics by loan amount and risk level.</a:t>
            </a:r>
            <a:endParaRPr lang="en-IN" sz="1800" kern="15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114300" indent="0">
              <a:lnSpc>
                <a:spcPct val="115000"/>
              </a:lnSpc>
              <a:spcBef>
                <a:spcPts val="1200"/>
              </a:spcBef>
              <a:spcAft>
                <a:spcPts val="1010"/>
              </a:spcAft>
              <a:buNone/>
            </a:pPr>
            <a:r>
              <a:rPr lang="en-US" sz="1800" b="1" kern="15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4. Performance Metrics:</a:t>
            </a:r>
            <a:r>
              <a:rPr lang="en-US" sz="1800" kern="15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Evaluation of loan officers based on application outcomes.</a:t>
            </a:r>
            <a:endParaRPr lang="en-IN" sz="1800" kern="15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114300" indent="0">
              <a:lnSpc>
                <a:spcPct val="115000"/>
              </a:lnSpc>
              <a:spcBef>
                <a:spcPts val="1200"/>
              </a:spcBef>
              <a:spcAft>
                <a:spcPts val="1010"/>
              </a:spcAft>
              <a:buNone/>
            </a:pPr>
            <a:r>
              <a:rPr lang="en-US" sz="1800" b="1" kern="15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5. Audit Reports</a:t>
            </a:r>
            <a:r>
              <a:rPr lang="en-US" sz="1800" kern="15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: Logs detailing critical system changes for compliance. </a:t>
            </a:r>
            <a:endParaRPr lang="en-IN" sz="1800" kern="15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lang="en-IN" sz="3000" dirty="0"/>
          </a:p>
        </p:txBody>
      </p:sp>
      <p:sp>
        <p:nvSpPr>
          <p:cNvPr id="144" name="Google Shape;144;p11"/>
          <p:cNvSpPr txBox="1">
            <a:spLocks noGrp="1"/>
          </p:cNvSpPr>
          <p:nvPr>
            <p:ph type="ctrTitle"/>
          </p:nvPr>
        </p:nvSpPr>
        <p:spPr>
          <a:xfrm>
            <a:off x="457200" y="838201"/>
            <a:ext cx="82296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Metrics and Analytics</a:t>
            </a:r>
            <a:endParaRPr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2"/>
          <p:cNvSpPr txBox="1">
            <a:spLocks noGrp="1"/>
          </p:cNvSpPr>
          <p:nvPr>
            <p:ph type="ctrTitle"/>
          </p:nvPr>
        </p:nvSpPr>
        <p:spPr>
          <a:xfrm>
            <a:off x="457200" y="838201"/>
            <a:ext cx="82296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Security and Privacy Concerns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A2C665-9EE5-F6C6-D47B-AF5B2939688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560894" y="1582341"/>
            <a:ext cx="7508787" cy="36933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Sensitive data: Customer income, credit score, and loan details.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Encryption: All data encrypted at rest and in transit.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Role-based access control to restrict unauthorized access.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Compliance with financial data regulations.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20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>
          <a:extLst>
            <a:ext uri="{FF2B5EF4-FFF2-40B4-BE49-F238E27FC236}">
              <a16:creationId xmlns:a16="http://schemas.microsoft.com/office/drawing/2014/main" id="{6F0609CB-B8F1-0906-B071-EE83382CFB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1">
            <a:extLst>
              <a:ext uri="{FF2B5EF4-FFF2-40B4-BE49-F238E27FC236}">
                <a16:creationId xmlns:a16="http://schemas.microsoft.com/office/drawing/2014/main" id="{105C2359-90DB-DB4C-216C-FF2C9A75888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14300" indent="0">
              <a:buNone/>
            </a:pPr>
            <a:r>
              <a:rPr lang="en-US" sz="2400" b="1" dirty="0"/>
              <a:t>Next Steps:</a:t>
            </a: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Enhance predictive model accuracy with more data.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Add real-time fraud detection.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Improve reporting and visualization tools.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114300" indent="0">
              <a:buNone/>
            </a:pPr>
            <a:r>
              <a:rPr lang="en-US" sz="2400" b="1" dirty="0"/>
              <a:t>Lessons Learned:</a:t>
            </a: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Importance of clear business requirements.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Effective database design ensures scalability and performance.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Collaboration between data engineering and business stakeholders is key.</a:t>
            </a:r>
          </a:p>
        </p:txBody>
      </p:sp>
      <p:sp>
        <p:nvSpPr>
          <p:cNvPr id="144" name="Google Shape;144;p11">
            <a:extLst>
              <a:ext uri="{FF2B5EF4-FFF2-40B4-BE49-F238E27FC236}">
                <a16:creationId xmlns:a16="http://schemas.microsoft.com/office/drawing/2014/main" id="{BF9A0398-07A1-6616-B97C-31CC3429C2FD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457200" y="838201"/>
            <a:ext cx="82296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Lessons Learned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463844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"/>
          <p:cNvSpPr txBox="1">
            <a:spLocks noGrp="1"/>
          </p:cNvSpPr>
          <p:nvPr>
            <p:ph type="ctrTitle"/>
          </p:nvPr>
        </p:nvSpPr>
        <p:spPr>
          <a:xfrm>
            <a:off x="457200" y="838201"/>
            <a:ext cx="82296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Project Overview</a:t>
            </a:r>
            <a:endParaRPr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0A9A8C-EABC-5A08-50B8-CA183C37EDE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490391"/>
            <a:ext cx="8436926" cy="43704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Predicts loan risks based on customer demographics and financial data.</a:t>
            </a:r>
          </a:p>
          <a:p>
            <a:pPr marL="342900"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Supports loan officers in approving or rejecting applications.</a:t>
            </a:r>
          </a:p>
          <a:p>
            <a:pPr marL="342900"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Minimizes loan defaults, improves loan portfolio quality.</a:t>
            </a:r>
          </a:p>
          <a:p>
            <a:pPr marL="342900"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Integrates machine learning for predictive analytics.</a:t>
            </a:r>
          </a:p>
          <a:p>
            <a:pPr marL="342900"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Subscription-based cost model for financial institutions.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lang="en-US" altLang="en-US" sz="20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" name="Video 1">
            <a:hlinkClick r:id="" action="ppaction://media"/>
            <a:extLst>
              <a:ext uri="{FF2B5EF4-FFF2-40B4-BE49-F238E27FC236}">
                <a16:creationId xmlns:a16="http://schemas.microsoft.com/office/drawing/2014/main" id="{9FC994F1-C599-7C35-8935-95579714F77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858000" y="5143500"/>
            <a:ext cx="2285999" cy="1714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905"/>
    </mc:Choice>
    <mc:Fallback>
      <p:transition spd="slow" advTm="459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"/>
          <p:cNvSpPr txBox="1">
            <a:spLocks noGrp="1"/>
          </p:cNvSpPr>
          <p:nvPr>
            <p:ph type="body" idx="1"/>
          </p:nvPr>
        </p:nvSpPr>
        <p:spPr>
          <a:xfrm>
            <a:off x="457200" y="14478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14300" indent="0">
              <a:buNone/>
            </a:pPr>
            <a:r>
              <a:rPr lang="en-US" sz="2000" b="1" dirty="0"/>
              <a:t>1. Loan Officers:</a:t>
            </a: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Review loan applications, and customer profiles.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Use risk predictions for informed decisions.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Approve/reject applications.</a:t>
            </a:r>
          </a:p>
          <a:p>
            <a:pPr marL="114300" indent="0">
              <a:buNone/>
            </a:pPr>
            <a:r>
              <a:rPr lang="en-US" sz="2000" b="1" dirty="0"/>
              <a:t>2. Data Analysts:</a:t>
            </a: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Analyze customer demographics, and loan trends.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Generate risk and portfolio insights.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Support strategic decision-making.</a:t>
            </a:r>
          </a:p>
          <a:p>
            <a:pPr marL="114300" indent="0">
              <a:buNone/>
            </a:pPr>
            <a:r>
              <a:rPr lang="en-US" sz="2000" b="1" dirty="0"/>
              <a:t>3. System Administrators:</a:t>
            </a: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Maintain database integrity and security.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Update and retrain predictive models.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Ensure high availability and performance.</a:t>
            </a:r>
          </a:p>
          <a:p>
            <a:pPr marL="114300" indent="0">
              <a:buNone/>
            </a:pPr>
            <a:endParaRPr lang="en-US" sz="1600" b="1" dirty="0"/>
          </a:p>
          <a:p>
            <a:pPr marL="114300" indent="0">
              <a:buNone/>
            </a:pPr>
            <a:endParaRPr lang="en-US" sz="1600" b="1" dirty="0"/>
          </a:p>
          <a:p>
            <a:pPr marL="114300" indent="0">
              <a:buNone/>
            </a:pPr>
            <a:endParaRPr lang="en-US" sz="1600" b="1" dirty="0"/>
          </a:p>
          <a:p>
            <a:pPr marL="114300" indent="0">
              <a:buNone/>
            </a:pPr>
            <a:endParaRPr lang="en-US" sz="1600" b="1" dirty="0"/>
          </a:p>
          <a:p>
            <a:pPr marL="660400" lvl="1" indent="0">
              <a:spcBef>
                <a:spcPts val="640"/>
              </a:spcBef>
              <a:buSzPts val="3200"/>
              <a:buNone/>
            </a:pPr>
            <a:endParaRPr lang="en-IN" sz="2400" dirty="0"/>
          </a:p>
        </p:txBody>
      </p:sp>
      <p:sp>
        <p:nvSpPr>
          <p:cNvPr id="95" name="Google Shape;95;p3"/>
          <p:cNvSpPr txBox="1">
            <a:spLocks noGrp="1"/>
          </p:cNvSpPr>
          <p:nvPr>
            <p:ph type="ctrTitle"/>
          </p:nvPr>
        </p:nvSpPr>
        <p:spPr>
          <a:xfrm>
            <a:off x="457200" y="838201"/>
            <a:ext cx="82296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Personas</a:t>
            </a:r>
            <a:endParaRPr dirty="0"/>
          </a:p>
        </p:txBody>
      </p:sp>
      <p:pic>
        <p:nvPicPr>
          <p:cNvPr id="2" name="Video 1">
            <a:hlinkClick r:id="" action="ppaction://media"/>
            <a:extLst>
              <a:ext uri="{FF2B5EF4-FFF2-40B4-BE49-F238E27FC236}">
                <a16:creationId xmlns:a16="http://schemas.microsoft.com/office/drawing/2014/main" id="{E60DD525-236B-692A-989A-C8E0044D1E6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858000" y="5143500"/>
            <a:ext cx="2285999" cy="1714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248"/>
    </mc:Choice>
    <mc:Fallback>
      <p:transition spd="slow" advTm="542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4"/>
          <p:cNvSpPr txBox="1">
            <a:spLocks noGrp="1"/>
          </p:cNvSpPr>
          <p:nvPr>
            <p:ph type="body" idx="1"/>
          </p:nvPr>
        </p:nvSpPr>
        <p:spPr>
          <a:xfrm>
            <a:off x="457200" y="1752600"/>
            <a:ext cx="8229600" cy="4373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A customer can submit multiple loan applications.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Each loan application is linked to a single customer.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Risk assessment includes risk flag (high, medium, low).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Loan officers manage applications, review predictions.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Data analysts create reports on trends and risks.</a:t>
            </a:r>
          </a:p>
          <a:p>
            <a:pPr marL="114300" indent="0">
              <a:buNone/>
            </a:pPr>
            <a:endParaRPr lang="en-US" sz="2000" b="1" dirty="0"/>
          </a:p>
          <a:p>
            <a:pPr marL="114300" indent="0">
              <a:buNone/>
            </a:pPr>
            <a:r>
              <a:rPr lang="en-US" sz="2000" b="1" dirty="0"/>
              <a:t>Additional Rules:</a:t>
            </a: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Each prediction links to a loan application.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Risk flag and probability score are model outputs.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System admins retrain prediction models periodically.</a:t>
            </a:r>
          </a:p>
          <a:p>
            <a:pPr indent="-457200">
              <a:spcBef>
                <a:spcPts val="0"/>
              </a:spcBef>
              <a:buSzPts val="3200"/>
            </a:pPr>
            <a:endParaRPr sz="2000" dirty="0"/>
          </a:p>
        </p:txBody>
      </p:sp>
      <p:sp>
        <p:nvSpPr>
          <p:cNvPr id="102" name="Google Shape;102;p4"/>
          <p:cNvSpPr txBox="1">
            <a:spLocks noGrp="1"/>
          </p:cNvSpPr>
          <p:nvPr>
            <p:ph type="ctrTitle"/>
          </p:nvPr>
        </p:nvSpPr>
        <p:spPr>
          <a:xfrm>
            <a:off x="457200" y="838200"/>
            <a:ext cx="8229600" cy="838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</a:t>
            </a:r>
            <a:r>
              <a:rPr lang="en-IN" dirty="0"/>
              <a:t>Business Rules</a:t>
            </a:r>
            <a:endParaRPr dirty="0"/>
          </a:p>
        </p:txBody>
      </p:sp>
      <p:pic>
        <p:nvPicPr>
          <p:cNvPr id="2" name="Video 1">
            <a:hlinkClick r:id="" action="ppaction://media"/>
            <a:extLst>
              <a:ext uri="{FF2B5EF4-FFF2-40B4-BE49-F238E27FC236}">
                <a16:creationId xmlns:a16="http://schemas.microsoft.com/office/drawing/2014/main" id="{7A53DCB7-C781-1AB1-2286-7C9B1EE2A7D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858000" y="5143500"/>
            <a:ext cx="2285999" cy="1714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961"/>
    </mc:Choice>
    <mc:Fallback>
      <p:transition spd="slow" advTm="479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1905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IN" sz="2400" dirty="0"/>
              <a:t>ER Diagram &amp; Relations</a:t>
            </a:r>
            <a:endParaRPr sz="2400" dirty="0"/>
          </a:p>
        </p:txBody>
      </p:sp>
      <p:sp>
        <p:nvSpPr>
          <p:cNvPr id="108" name="Google Shape;108;p5"/>
          <p:cNvSpPr txBox="1">
            <a:spLocks noGrp="1"/>
          </p:cNvSpPr>
          <p:nvPr>
            <p:ph type="ctrTitle"/>
          </p:nvPr>
        </p:nvSpPr>
        <p:spPr>
          <a:xfrm>
            <a:off x="457200" y="838201"/>
            <a:ext cx="82296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ERD Diagram</a:t>
            </a:r>
            <a:endParaRPr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F060305-9DC9-B5CF-D7E8-EDE3BD206F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3869423"/>
              </p:ext>
            </p:extLst>
          </p:nvPr>
        </p:nvGraphicFramePr>
        <p:xfrm>
          <a:off x="457200" y="2121031"/>
          <a:ext cx="8229600" cy="398592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59536">
                  <a:extLst>
                    <a:ext uri="{9D8B030D-6E8A-4147-A177-3AD203B41FA5}">
                      <a16:colId xmlns:a16="http://schemas.microsoft.com/office/drawing/2014/main" val="3725631601"/>
                    </a:ext>
                  </a:extLst>
                </a:gridCol>
                <a:gridCol w="892884">
                  <a:extLst>
                    <a:ext uri="{9D8B030D-6E8A-4147-A177-3AD203B41FA5}">
                      <a16:colId xmlns:a16="http://schemas.microsoft.com/office/drawing/2014/main" val="2797724977"/>
                    </a:ext>
                  </a:extLst>
                </a:gridCol>
                <a:gridCol w="2738590">
                  <a:extLst>
                    <a:ext uri="{9D8B030D-6E8A-4147-A177-3AD203B41FA5}">
                      <a16:colId xmlns:a16="http://schemas.microsoft.com/office/drawing/2014/main" val="623765723"/>
                    </a:ext>
                  </a:extLst>
                </a:gridCol>
                <a:gridCol w="2738590">
                  <a:extLst>
                    <a:ext uri="{9D8B030D-6E8A-4147-A177-3AD203B41FA5}">
                      <a16:colId xmlns:a16="http://schemas.microsoft.com/office/drawing/2014/main" val="2415860476"/>
                    </a:ext>
                  </a:extLst>
                </a:gridCol>
              </a:tblGrid>
              <a:tr h="327652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800" kern="0">
                          <a:effectLst/>
                        </a:rPr>
                        <a:t>Primary Table</a:t>
                      </a:r>
                      <a:endParaRPr lang="en-IN" sz="7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106" marR="4410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800" kern="0">
                          <a:effectLst/>
                        </a:rPr>
                        <a:t>Related Table</a:t>
                      </a:r>
                      <a:endParaRPr lang="en-IN" sz="7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106" marR="4410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800" kern="0" dirty="0">
                          <a:effectLst/>
                        </a:rPr>
                        <a:t>Relationship Type</a:t>
                      </a:r>
                      <a:endParaRPr lang="en-IN" sz="7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106" marR="4410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800" kern="0">
                          <a:effectLst/>
                        </a:rPr>
                        <a:t>Key Connections</a:t>
                      </a:r>
                      <a:endParaRPr lang="en-IN" sz="7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106" marR="44106" marT="0" marB="0" anchor="ctr"/>
                </a:tc>
                <a:extLst>
                  <a:ext uri="{0D108BD9-81ED-4DB2-BD59-A6C34878D82A}">
                    <a16:rowId xmlns:a16="http://schemas.microsoft.com/office/drawing/2014/main" val="912245733"/>
                  </a:ext>
                </a:extLst>
              </a:tr>
              <a:tr h="45245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800" kern="0">
                          <a:effectLst/>
                        </a:rPr>
                        <a:t>Customer</a:t>
                      </a:r>
                      <a:endParaRPr lang="en-IN" sz="7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106" marR="44106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800" kern="0">
                          <a:effectLst/>
                        </a:rPr>
                        <a:t>Loan Application</a:t>
                      </a:r>
                      <a:endParaRPr lang="en-IN" sz="7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106" marR="44106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800" kern="0">
                          <a:effectLst/>
                        </a:rPr>
                        <a:t>1</a:t>
                      </a:r>
                      <a:endParaRPr lang="en-IN" sz="7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106" marR="44106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800" kern="0">
                          <a:effectLst/>
                        </a:rPr>
                        <a:t>Customer.customer_id → Loan Application.customer_id</a:t>
                      </a:r>
                      <a:endParaRPr lang="en-IN" sz="7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106" marR="44106" marT="0" marB="0" anchor="ctr"/>
                </a:tc>
                <a:extLst>
                  <a:ext uri="{0D108BD9-81ED-4DB2-BD59-A6C34878D82A}">
                    <a16:rowId xmlns:a16="http://schemas.microsoft.com/office/drawing/2014/main" val="2649751264"/>
                  </a:ext>
                </a:extLst>
              </a:tr>
              <a:tr h="45245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800" kern="0" dirty="0">
                          <a:effectLst/>
                        </a:rPr>
                        <a:t>Loan Application</a:t>
                      </a:r>
                      <a:endParaRPr lang="en-IN" sz="7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106" marR="44106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800" kern="0">
                          <a:effectLst/>
                        </a:rPr>
                        <a:t>Prediction</a:t>
                      </a:r>
                      <a:endParaRPr lang="en-IN" sz="7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106" marR="44106" marT="0" marB="0" anchor="ctr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800" kern="0">
                          <a:effectLst/>
                        </a:rPr>
                        <a:t>01:01</a:t>
                      </a:r>
                      <a:endParaRPr lang="en-IN" sz="7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106" marR="44106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800" kern="0">
                          <a:effectLst/>
                        </a:rPr>
                        <a:t>Loan Application.application_id → Prediction.application_id</a:t>
                      </a:r>
                      <a:endParaRPr lang="en-IN" sz="7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106" marR="44106" marT="0" marB="0" anchor="ctr"/>
                </a:tc>
                <a:extLst>
                  <a:ext uri="{0D108BD9-81ED-4DB2-BD59-A6C34878D82A}">
                    <a16:rowId xmlns:a16="http://schemas.microsoft.com/office/drawing/2014/main" val="1228660491"/>
                  </a:ext>
                </a:extLst>
              </a:tr>
              <a:tr h="521870"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800" kern="0">
                          <a:effectLst/>
                        </a:rPr>
                        <a:t>Loan Officer</a:t>
                      </a:r>
                      <a:endParaRPr lang="en-IN" sz="7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106" marR="44106" marT="0" marB="0" anchor="ctr"/>
                </a:tc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800" kern="0">
                          <a:effectLst/>
                        </a:rPr>
                        <a:t>Loan Application</a:t>
                      </a:r>
                      <a:endParaRPr lang="en-IN" sz="7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106" marR="44106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800" kern="0">
                          <a:effectLst/>
                        </a:rPr>
                        <a:t>M</a:t>
                      </a:r>
                      <a:endParaRPr lang="en-IN" sz="7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106" marR="44106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800" kern="0">
                          <a:effectLst/>
                        </a:rPr>
                        <a:t>Loan Officer.officer_id → Loan_Officer_Application.officer_id</a:t>
                      </a:r>
                      <a:endParaRPr lang="en-IN" sz="7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106" marR="44106" marT="0" marB="0" anchor="ctr"/>
                </a:tc>
                <a:extLst>
                  <a:ext uri="{0D108BD9-81ED-4DB2-BD59-A6C34878D82A}">
                    <a16:rowId xmlns:a16="http://schemas.microsoft.com/office/drawing/2014/main" val="2150497774"/>
                  </a:ext>
                </a:extLst>
              </a:tr>
              <a:tr h="580135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800" kern="0">
                          <a:effectLst/>
                        </a:rPr>
                        <a:t>(via Loan_Officer_Application)</a:t>
                      </a:r>
                      <a:endParaRPr lang="en-IN" sz="7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106" marR="44106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800" kern="0">
                          <a:effectLst/>
                        </a:rPr>
                        <a:t>Loan Application.application_id → Loan_Officer_Application.application_id</a:t>
                      </a:r>
                      <a:endParaRPr lang="en-IN" sz="7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106" marR="44106" marT="0" marB="0" anchor="ctr"/>
                </a:tc>
                <a:extLst>
                  <a:ext uri="{0D108BD9-81ED-4DB2-BD59-A6C34878D82A}">
                    <a16:rowId xmlns:a16="http://schemas.microsoft.com/office/drawing/2014/main" val="1398159547"/>
                  </a:ext>
                </a:extLst>
              </a:tr>
              <a:tr h="521870"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800" kern="0">
                          <a:effectLst/>
                        </a:rPr>
                        <a:t>Data Analyst</a:t>
                      </a:r>
                      <a:endParaRPr lang="en-IN" sz="7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106" marR="44106" marT="0" marB="0" anchor="ctr"/>
                </a:tc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800" kern="0">
                          <a:effectLst/>
                        </a:rPr>
                        <a:t>Loan Application / Prediction</a:t>
                      </a:r>
                      <a:endParaRPr lang="en-IN" sz="7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106" marR="44106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800" kern="0">
                          <a:effectLst/>
                        </a:rPr>
                        <a:t>M</a:t>
                      </a:r>
                      <a:endParaRPr lang="en-IN" sz="7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106" marR="44106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800" kern="0">
                          <a:effectLst/>
                        </a:rPr>
                        <a:t>Data Analyst.analyst_id → Data_Analyst_Application.analyst_id</a:t>
                      </a:r>
                      <a:endParaRPr lang="en-IN" sz="7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106" marR="44106" marT="0" marB="0" anchor="ctr"/>
                </a:tc>
                <a:extLst>
                  <a:ext uri="{0D108BD9-81ED-4DB2-BD59-A6C34878D82A}">
                    <a16:rowId xmlns:a16="http://schemas.microsoft.com/office/drawing/2014/main" val="3811290054"/>
                  </a:ext>
                </a:extLst>
              </a:tr>
              <a:tr h="580135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800" kern="0">
                          <a:effectLst/>
                        </a:rPr>
                        <a:t>(via Data_Analyst_Application)</a:t>
                      </a:r>
                      <a:endParaRPr lang="en-IN" sz="7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106" marR="44106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800" kern="0">
                          <a:effectLst/>
                        </a:rPr>
                        <a:t>Loan Application.application_id → Data_Analyst_Application.application_id</a:t>
                      </a:r>
                      <a:endParaRPr lang="en-IN" sz="7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106" marR="44106" marT="0" marB="0" anchor="ctr"/>
                </a:tc>
                <a:extLst>
                  <a:ext uri="{0D108BD9-81ED-4DB2-BD59-A6C34878D82A}">
                    <a16:rowId xmlns:a16="http://schemas.microsoft.com/office/drawing/2014/main" val="4273874226"/>
                  </a:ext>
                </a:extLst>
              </a:tr>
              <a:tr h="54934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800" kern="0">
                          <a:effectLst/>
                        </a:rPr>
                        <a:t>System Administrator</a:t>
                      </a:r>
                      <a:endParaRPr lang="en-IN" sz="7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106" marR="44106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800" kern="0">
                          <a:effectLst/>
                        </a:rPr>
                        <a:t>N/A (Manages System)</a:t>
                      </a:r>
                      <a:endParaRPr lang="en-IN" sz="7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106" marR="44106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800" kern="0">
                          <a:effectLst/>
                        </a:rPr>
                        <a:t>Independent</a:t>
                      </a:r>
                      <a:endParaRPr lang="en-IN" sz="7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106" marR="44106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800" kern="0" dirty="0">
                          <a:effectLst/>
                        </a:rPr>
                        <a:t>Administers data integrity and predictive model updates</a:t>
                      </a:r>
                      <a:endParaRPr lang="en-IN" sz="7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106" marR="44106" marT="0" marB="0" anchor="ctr"/>
                </a:tc>
                <a:extLst>
                  <a:ext uri="{0D108BD9-81ED-4DB2-BD59-A6C34878D82A}">
                    <a16:rowId xmlns:a16="http://schemas.microsoft.com/office/drawing/2014/main" val="3993375730"/>
                  </a:ext>
                </a:extLst>
              </a:tr>
            </a:tbl>
          </a:graphicData>
        </a:graphic>
      </p:graphicFrame>
      <p:pic>
        <p:nvPicPr>
          <p:cNvPr id="3" name="Video 2">
            <a:hlinkClick r:id="" action="ppaction://media"/>
            <a:extLst>
              <a:ext uri="{FF2B5EF4-FFF2-40B4-BE49-F238E27FC236}">
                <a16:creationId xmlns:a16="http://schemas.microsoft.com/office/drawing/2014/main" id="{F3974FC8-76F3-3D79-39B4-8BEB97471A5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858000" y="5143500"/>
            <a:ext cx="2285999" cy="1714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407"/>
    </mc:Choice>
    <mc:Fallback>
      <p:transition spd="slow" advTm="294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dirty="0"/>
              <a:t>  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.</a:t>
            </a:r>
            <a:endParaRPr dirty="0"/>
          </a:p>
        </p:txBody>
      </p:sp>
      <p:sp>
        <p:nvSpPr>
          <p:cNvPr id="120" name="Google Shape;120;p7"/>
          <p:cNvSpPr txBox="1">
            <a:spLocks noGrp="1"/>
          </p:cNvSpPr>
          <p:nvPr>
            <p:ph type="ctrTitle"/>
          </p:nvPr>
        </p:nvSpPr>
        <p:spPr>
          <a:xfrm>
            <a:off x="457200" y="675359"/>
            <a:ext cx="82296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ER Diagram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6AC16A-EAAD-C9F6-0DA9-C754CD956B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511" y="1859074"/>
            <a:ext cx="8531258" cy="474005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11"/>
    </mc:Choice>
    <mc:Fallback>
      <p:transition spd="slow" advTm="341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6"/>
          <p:cNvSpPr txBox="1">
            <a:spLocks noGrp="1"/>
          </p:cNvSpPr>
          <p:nvPr>
            <p:ph type="body" idx="1"/>
          </p:nvPr>
        </p:nvSpPr>
        <p:spPr>
          <a:xfrm>
            <a:off x="457200" y="1447800"/>
            <a:ext cx="8229600" cy="53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158750">
              <a:spcBef>
                <a:spcPts val="400"/>
              </a:spcBef>
              <a:buSzPts val="2000"/>
              <a:buNone/>
            </a:pPr>
            <a:r>
              <a:rPr lang="en-IN" sz="2000" b="1" dirty="0"/>
              <a:t>Description:</a:t>
            </a:r>
            <a:r>
              <a:rPr lang="en-IN" sz="2000" dirty="0"/>
              <a:t> </a:t>
            </a:r>
            <a:r>
              <a:rPr lang="en-US" sz="20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Retrieve high-risk loan applications</a:t>
            </a:r>
          </a:p>
          <a:p>
            <a:pPr marL="285750" indent="-158750">
              <a:spcBef>
                <a:spcPts val="400"/>
              </a:spcBef>
              <a:buSzPts val="2000"/>
              <a:buNone/>
            </a:pPr>
            <a:endParaRPr lang="en-IN" sz="2000" dirty="0"/>
          </a:p>
          <a:p>
            <a:pPr marL="285750" indent="-158750">
              <a:spcBef>
                <a:spcPts val="400"/>
              </a:spcBef>
              <a:buSzPts val="2000"/>
              <a:buNone/>
            </a:pPr>
            <a:r>
              <a:rPr lang="en-IN" sz="2800" b="1" dirty="0"/>
              <a:t>SQL Query:</a:t>
            </a:r>
          </a:p>
          <a:p>
            <a:pPr marL="285750" indent="-158750">
              <a:spcBef>
                <a:spcPts val="400"/>
              </a:spcBef>
              <a:buSzPts val="2000"/>
              <a:buNone/>
            </a:pPr>
            <a:endParaRPr lang="en-IN" sz="2800" b="1" dirty="0"/>
          </a:p>
          <a:p>
            <a:pPr marL="285750" indent="-158750">
              <a:spcBef>
                <a:spcPts val="400"/>
              </a:spcBef>
              <a:buSzPts val="2000"/>
              <a:buNone/>
            </a:pPr>
            <a:endParaRPr sz="2800" b="1" dirty="0"/>
          </a:p>
          <a:p>
            <a:pPr marL="342900" lvl="0" indent="-1905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400" dirty="0"/>
          </a:p>
          <a:p>
            <a:pPr marL="342900" lvl="0" indent="-1905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lang="en-US" sz="2400" dirty="0"/>
          </a:p>
          <a:p>
            <a:pPr marL="49530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en-IN" sz="1800" dirty="0"/>
              <a:t>This query retrieves 15 TOP records for Loan approver officer to just reject first 15 applications who’s flag is high risk</a:t>
            </a:r>
          </a:p>
          <a:p>
            <a:pPr marL="49530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en-IN" sz="1800" dirty="0"/>
              <a:t>It demonstrate with the help of given 2 tables we can directly eliminate high risk loan applicants</a:t>
            </a:r>
          </a:p>
          <a:p>
            <a:pPr marL="49530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en-IN" sz="1800" dirty="0"/>
              <a:t>This is useful for loan approver.</a:t>
            </a:r>
          </a:p>
        </p:txBody>
      </p:sp>
      <p:sp>
        <p:nvSpPr>
          <p:cNvPr id="114" name="Google Shape;114;p6"/>
          <p:cNvSpPr txBox="1">
            <a:spLocks noGrp="1"/>
          </p:cNvSpPr>
          <p:nvPr>
            <p:ph type="ctrTitle"/>
          </p:nvPr>
        </p:nvSpPr>
        <p:spPr>
          <a:xfrm>
            <a:off x="457200" y="838201"/>
            <a:ext cx="82296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SQL Example 1</a:t>
            </a: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7B2A217-7116-EB1B-87AD-294189F5D9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5864" y="2933656"/>
            <a:ext cx="7532016" cy="147808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 sz="2800" dirty="0"/>
              <a:t>Output:-</a:t>
            </a:r>
            <a:endParaRPr sz="2800" dirty="0"/>
          </a:p>
        </p:txBody>
      </p:sp>
      <p:sp>
        <p:nvSpPr>
          <p:cNvPr id="126" name="Google Shape;126;p8"/>
          <p:cNvSpPr txBox="1">
            <a:spLocks noGrp="1"/>
          </p:cNvSpPr>
          <p:nvPr>
            <p:ph type="ctrTitle"/>
          </p:nvPr>
        </p:nvSpPr>
        <p:spPr>
          <a:xfrm>
            <a:off x="457200" y="838201"/>
            <a:ext cx="82296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SQL Example 1</a:t>
            </a: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196EB61-7494-59ED-D089-B3C941E131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9178" y="2191529"/>
            <a:ext cx="6287679" cy="375698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534400" cy="5257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IN" sz="2000" b="1" dirty="0"/>
              <a:t>Description:</a:t>
            </a:r>
            <a:r>
              <a:rPr lang="en-IN" sz="2000" dirty="0"/>
              <a:t> </a:t>
            </a:r>
            <a:r>
              <a:rPr lang="en-US" sz="18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Count of applications by purpose</a:t>
            </a:r>
            <a:r>
              <a:rPr lang="en-IN" sz="2000" b="1" dirty="0"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.</a:t>
            </a:r>
            <a:endParaRPr lang="en-IN" sz="2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lang="en-IN" sz="2000" dirty="0"/>
          </a:p>
          <a:p>
            <a:pPr marL="0" indent="0">
              <a:spcBef>
                <a:spcPts val="0"/>
              </a:spcBef>
              <a:buSzPts val="2400"/>
              <a:buNone/>
            </a:pPr>
            <a:r>
              <a:rPr lang="en-IN" sz="2800" b="1" dirty="0"/>
              <a:t>SQL Query:</a:t>
            </a:r>
          </a:p>
          <a:p>
            <a:pPr marL="0" indent="0">
              <a:spcBef>
                <a:spcPts val="0"/>
              </a:spcBef>
              <a:buSzPts val="2400"/>
              <a:buNone/>
            </a:pPr>
            <a:endParaRPr lang="en-IN" sz="28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lang="en-IN" sz="2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lang="en-IN" sz="2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lang="en-US" sz="2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lang="en-IN" sz="2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lang="en-IN" sz="2000" dirty="0"/>
          </a:p>
          <a:p>
            <a:pPr marL="742950" lvl="1" indent="-285750">
              <a:spcBef>
                <a:spcPts val="0"/>
              </a:spcBef>
              <a:buSzPts val="2400"/>
              <a:buFont typeface="Arial" panose="020B0604020202020204" pitchFamily="34" charset="0"/>
              <a:buChar char="•"/>
            </a:pPr>
            <a:r>
              <a:rPr lang="en-IN" sz="1800" dirty="0"/>
              <a:t>This query retrieves the purpose of loan request.</a:t>
            </a:r>
          </a:p>
          <a:p>
            <a:pPr marL="742950" lvl="1" indent="-285750">
              <a:spcBef>
                <a:spcPts val="0"/>
              </a:spcBef>
              <a:buSzPts val="2400"/>
              <a:buFont typeface="Arial" panose="020B0604020202020204" pitchFamily="34" charset="0"/>
              <a:buChar char="•"/>
            </a:pPr>
            <a:endParaRPr lang="en-IN" sz="1800" dirty="0"/>
          </a:p>
          <a:p>
            <a:pPr marL="742950" lvl="1" indent="-285750">
              <a:spcBef>
                <a:spcPts val="0"/>
              </a:spcBef>
              <a:buSzPts val="2400"/>
              <a:buFont typeface="Arial" panose="020B0604020202020204" pitchFamily="34" charset="0"/>
              <a:buChar char="•"/>
            </a:pPr>
            <a:r>
              <a:rPr lang="en-IN" sz="1800" dirty="0"/>
              <a:t>This query helps data analysts and loan approver just to check and offer discounts on which loan so that trends can be increased.</a:t>
            </a:r>
          </a:p>
        </p:txBody>
      </p:sp>
      <p:sp>
        <p:nvSpPr>
          <p:cNvPr id="132" name="Google Shape;132;p9"/>
          <p:cNvSpPr txBox="1">
            <a:spLocks noGrp="1"/>
          </p:cNvSpPr>
          <p:nvPr>
            <p:ph type="ctrTitle"/>
          </p:nvPr>
        </p:nvSpPr>
        <p:spPr>
          <a:xfrm>
            <a:off x="457200" y="838201"/>
            <a:ext cx="82296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SQL Example 2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B10F356-CAC8-713B-6DAB-DA9A199BA0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8095" y="3173707"/>
            <a:ext cx="6579909" cy="105892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powerpoint_newNEU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1117</TotalTime>
  <Words>686</Words>
  <Application>Microsoft Office PowerPoint</Application>
  <PresentationFormat>On-screen Show (4:3)</PresentationFormat>
  <Paragraphs>130</Paragraphs>
  <Slides>13</Slides>
  <Notes>13</Notes>
  <HiddenSlides>0</HiddenSlides>
  <MMClips>5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Libre Baskerville</vt:lpstr>
      <vt:lpstr>Segoe UI</vt:lpstr>
      <vt:lpstr>Calibri</vt:lpstr>
      <vt:lpstr>Arial</vt:lpstr>
      <vt:lpstr>Helvetica Neue</vt:lpstr>
      <vt:lpstr>Aptos</vt:lpstr>
      <vt:lpstr>powerpoint_newNEU</vt:lpstr>
      <vt:lpstr>ITC 6000  Database Management Systems Final Project Presentation Year Term B Loan Prediction Database Management System </vt:lpstr>
      <vt:lpstr>Project Overview</vt:lpstr>
      <vt:lpstr>Personas</vt:lpstr>
      <vt:lpstr> Business Rules</vt:lpstr>
      <vt:lpstr>ERD Diagram</vt:lpstr>
      <vt:lpstr>ER Diagram</vt:lpstr>
      <vt:lpstr>SQL Example 1</vt:lpstr>
      <vt:lpstr>SQL Example 1</vt:lpstr>
      <vt:lpstr>SQL Example 2</vt:lpstr>
      <vt:lpstr>SQL Example 2</vt:lpstr>
      <vt:lpstr>Metrics and Analytics</vt:lpstr>
      <vt:lpstr>Security and Privacy Concerns</vt:lpstr>
      <vt:lpstr>Lessons Learned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m.lyons</dc:creator>
  <cp:lastModifiedBy>Rajan Deshpande</cp:lastModifiedBy>
  <cp:revision>3</cp:revision>
  <dcterms:created xsi:type="dcterms:W3CDTF">2010-04-13T14:21:50Z</dcterms:created>
  <dcterms:modified xsi:type="dcterms:W3CDTF">2024-12-12T18:25:00Z</dcterms:modified>
</cp:coreProperties>
</file>